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Public Sans" panose="020B0604020202020204" charset="-93"/>
      <p:regular r:id="rId15"/>
    </p:embeddedFont>
    <p:embeddedFont>
      <p:font typeface="Public Sans Bold" panose="020B0604020202020204" charset="-93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TAN Headline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3.svg>
</file>

<file path=ppt/media/image14.jpeg>
</file>

<file path=ppt/media/image2.png>
</file>

<file path=ppt/media/image3.jpeg>
</file>

<file path=ppt/media/image4.jpeg>
</file>

<file path=ppt/media/image5.gif>
</file>

<file path=ppt/media/image6.png>
</file>

<file path=ppt/media/image7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4F21D2-0299-4F15-9196-C29DD6262DE8}" type="datetimeFigureOut">
              <a:rPr lang="vi-VN" smtClean="0"/>
              <a:t>06/06/2025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42984E-F49E-456D-ADA6-08BE131E40C7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05996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2984E-F49E-456D-ADA6-08BE131E40C7}" type="slidenum">
              <a:rPr lang="vi-VN" smtClean="0"/>
              <a:t>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5408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DUF2isFWsqVSYhbaACYtbgcLi_YjDqpE3GLQIVgkKQg/edit#gid=69851113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1497630">
            <a:off x="12726927" y="-435644"/>
            <a:ext cx="7821318" cy="13147373"/>
          </a:xfrm>
          <a:prstGeom prst="rect">
            <a:avLst/>
          </a:prstGeom>
          <a:solidFill>
            <a:srgbClr val="1D3880"/>
          </a:solidFill>
        </p:spPr>
      </p:sp>
      <p:sp>
        <p:nvSpPr>
          <p:cNvPr id="3" name="Freeform 3"/>
          <p:cNvSpPr/>
          <p:nvPr/>
        </p:nvSpPr>
        <p:spPr>
          <a:xfrm>
            <a:off x="10367753" y="8600287"/>
            <a:ext cx="6663423" cy="1277676"/>
          </a:xfrm>
          <a:custGeom>
            <a:avLst/>
            <a:gdLst/>
            <a:ahLst/>
            <a:cxnLst/>
            <a:rect l="l" t="t" r="r" b="b"/>
            <a:pathLst>
              <a:path w="6663423" h="1277676">
                <a:moveTo>
                  <a:pt x="0" y="0"/>
                </a:moveTo>
                <a:lnTo>
                  <a:pt x="6663423" y="0"/>
                </a:lnTo>
                <a:lnTo>
                  <a:pt x="6663423" y="1277676"/>
                </a:lnTo>
                <a:lnTo>
                  <a:pt x="0" y="12776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001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106909" y="2712521"/>
            <a:ext cx="7782626" cy="5200625"/>
          </a:xfrm>
          <a:custGeom>
            <a:avLst/>
            <a:gdLst/>
            <a:ahLst/>
            <a:cxnLst/>
            <a:rect l="l" t="t" r="r" b="b"/>
            <a:pathLst>
              <a:path w="7782626" h="5200625">
                <a:moveTo>
                  <a:pt x="0" y="0"/>
                </a:moveTo>
                <a:lnTo>
                  <a:pt x="7782626" y="0"/>
                </a:lnTo>
                <a:lnTo>
                  <a:pt x="7782626" y="5200625"/>
                </a:lnTo>
                <a:lnTo>
                  <a:pt x="0" y="5200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872037" y="1336302"/>
            <a:ext cx="8271963" cy="7614396"/>
            <a:chOff x="0" y="0"/>
            <a:chExt cx="11029284" cy="10152528"/>
          </a:xfrm>
        </p:grpSpPr>
        <p:sp>
          <p:nvSpPr>
            <p:cNvPr id="6" name="TextBox 6"/>
            <p:cNvSpPr txBox="1"/>
            <p:nvPr/>
          </p:nvSpPr>
          <p:spPr>
            <a:xfrm>
              <a:off x="0" y="8957458"/>
              <a:ext cx="10700697" cy="11417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5"/>
                </a:lnSpc>
              </a:pPr>
              <a:r>
                <a:rPr lang="en-US" sz="2475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THÂN NHÂN THÀNH</a:t>
              </a:r>
            </a:p>
            <a:p>
              <a:pPr marL="0" lvl="0" indent="0" algn="l">
                <a:lnSpc>
                  <a:spcPts val="3465"/>
                </a:lnSpc>
                <a:spcBef>
                  <a:spcPct val="0"/>
                </a:spcBef>
              </a:pPr>
              <a:r>
                <a:rPr lang="en-US" sz="2475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LỚP: K58.KTP.01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0"/>
              <a:ext cx="11029284" cy="82791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720"/>
                </a:lnSpc>
              </a:pPr>
              <a:r>
                <a:rPr lang="en-US" sz="9000" b="1">
                  <a:solidFill>
                    <a:srgbClr val="00000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 XÂY DỰNG ỨNG DỤNG QUẢN LÝ DANH BẠ ĐƠN GIẢN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38362" y="563880"/>
            <a:ext cx="3461764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53374" y="771710"/>
            <a:ext cx="12672942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59"/>
              </a:lnSpc>
            </a:pPr>
            <a:r>
              <a:rPr lang="en-US" sz="5550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HẠN CHẾ &amp; HƯỚNG PHÁT TRIỂN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273334" y="2867210"/>
            <a:ext cx="5003346" cy="5751235"/>
            <a:chOff x="0" y="0"/>
            <a:chExt cx="6671128" cy="7668314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6671128" cy="7668314"/>
              <a:chOff x="0" y="0"/>
              <a:chExt cx="2310179" cy="2655499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2310179" cy="2655499"/>
              </a:xfrm>
              <a:custGeom>
                <a:avLst/>
                <a:gdLst/>
                <a:ahLst/>
                <a:cxnLst/>
                <a:rect l="l" t="t" r="r" b="b"/>
                <a:pathLst>
                  <a:path w="2310179" h="2655499">
                    <a:moveTo>
                      <a:pt x="2185719" y="2655499"/>
                    </a:moveTo>
                    <a:lnTo>
                      <a:pt x="124460" y="2655499"/>
                    </a:lnTo>
                    <a:cubicBezTo>
                      <a:pt x="55880" y="2655499"/>
                      <a:pt x="0" y="2599619"/>
                      <a:pt x="0" y="2531039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185719" y="0"/>
                    </a:lnTo>
                    <a:cubicBezTo>
                      <a:pt x="2254299" y="0"/>
                      <a:pt x="2310179" y="55880"/>
                      <a:pt x="2310179" y="124460"/>
                    </a:cubicBezTo>
                    <a:lnTo>
                      <a:pt x="2310179" y="2531039"/>
                    </a:lnTo>
                    <a:cubicBezTo>
                      <a:pt x="2310179" y="2599619"/>
                      <a:pt x="2254299" y="2655499"/>
                      <a:pt x="2185719" y="2655499"/>
                    </a:cubicBezTo>
                    <a:close/>
                  </a:path>
                </a:pathLst>
              </a:custGeom>
              <a:solidFill>
                <a:srgbClr val="1D3880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493156" y="6615395"/>
              <a:ext cx="5671957" cy="425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00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93156" y="5514217"/>
              <a:ext cx="5671957" cy="3566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12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273334" y="3205039"/>
            <a:ext cx="5003346" cy="654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Hạn chế: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30899" y="5072084"/>
            <a:ext cx="4088217" cy="205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Chưa có kiểm tra định dạng email, SĐT.</a:t>
            </a:r>
          </a:p>
          <a:p>
            <a:pPr algn="just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Không phân trang hoặc nhóm danh bạ.</a:t>
            </a:r>
          </a:p>
          <a:p>
            <a:pPr algn="just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Giao diện đơn giản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35044" y="2867210"/>
            <a:ext cx="5003346" cy="5751235"/>
            <a:chOff x="0" y="0"/>
            <a:chExt cx="6671128" cy="7668314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6671128" cy="7668314"/>
              <a:chOff x="0" y="0"/>
              <a:chExt cx="2310179" cy="2655499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2310179" cy="2655499"/>
              </a:xfrm>
              <a:custGeom>
                <a:avLst/>
                <a:gdLst/>
                <a:ahLst/>
                <a:cxnLst/>
                <a:rect l="l" t="t" r="r" b="b"/>
                <a:pathLst>
                  <a:path w="2310179" h="2655499">
                    <a:moveTo>
                      <a:pt x="2185719" y="2655499"/>
                    </a:moveTo>
                    <a:lnTo>
                      <a:pt x="124460" y="2655499"/>
                    </a:lnTo>
                    <a:cubicBezTo>
                      <a:pt x="55880" y="2655499"/>
                      <a:pt x="0" y="2599619"/>
                      <a:pt x="0" y="2531039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185719" y="0"/>
                    </a:lnTo>
                    <a:cubicBezTo>
                      <a:pt x="2254299" y="0"/>
                      <a:pt x="2310179" y="55880"/>
                      <a:pt x="2310179" y="124460"/>
                    </a:cubicBezTo>
                    <a:lnTo>
                      <a:pt x="2310179" y="2531039"/>
                    </a:lnTo>
                    <a:cubicBezTo>
                      <a:pt x="2310179" y="2599619"/>
                      <a:pt x="2254299" y="2655499"/>
                      <a:pt x="2185719" y="2655499"/>
                    </a:cubicBezTo>
                    <a:close/>
                  </a:path>
                </a:pathLst>
              </a:custGeom>
              <a:solidFill>
                <a:srgbClr val="1D3880"/>
              </a:solidFill>
            </p:spPr>
          </p:sp>
        </p:grpSp>
        <p:sp>
          <p:nvSpPr>
            <p:cNvPr id="13" name="TextBox 13"/>
            <p:cNvSpPr txBox="1"/>
            <p:nvPr/>
          </p:nvSpPr>
          <p:spPr>
            <a:xfrm>
              <a:off x="493156" y="6615395"/>
              <a:ext cx="5671957" cy="425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00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493156" y="5514217"/>
              <a:ext cx="5671957" cy="3566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12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35044" y="3205039"/>
            <a:ext cx="5003346" cy="654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Hướng phát triển: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692609" y="5072084"/>
            <a:ext cx="4088217" cy="287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Kiểm tra hợp lệ đầu vào (validation).</a:t>
            </a:r>
          </a:p>
          <a:p>
            <a:pPr algn="just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Lưu danh bạ theo nhóm hoặc loại liên hệ.</a:t>
            </a:r>
          </a:p>
          <a:p>
            <a:pPr algn="just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Kết nối với SQLite hoặc lưu cloud.</a:t>
            </a:r>
          </a:p>
          <a:p>
            <a:pPr algn="just">
              <a:lnSpc>
                <a:spcPts val="3249"/>
              </a:lnSpc>
              <a:spcBef>
                <a:spcPct val="0"/>
              </a:spcBef>
            </a:pPr>
            <a:endParaRPr lang="en-US" sz="2499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3255003"/>
          </a:xfrm>
          <a:prstGeom prst="rect">
            <a:avLst/>
          </a:prstGeom>
          <a:solidFill>
            <a:srgbClr val="1D3880"/>
          </a:solid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3255003"/>
          </a:xfrm>
          <a:custGeom>
            <a:avLst/>
            <a:gdLst/>
            <a:ahLst/>
            <a:cxnLst/>
            <a:rect l="l" t="t" r="r" b="b"/>
            <a:pathLst>
              <a:path w="18288000" h="3255003">
                <a:moveTo>
                  <a:pt x="0" y="0"/>
                </a:moveTo>
                <a:lnTo>
                  <a:pt x="18288000" y="0"/>
                </a:lnTo>
                <a:lnTo>
                  <a:pt x="18288000" y="3255003"/>
                </a:lnTo>
                <a:lnTo>
                  <a:pt x="0" y="32550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t="-154211" b="-12035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213225" y="3255003"/>
            <a:ext cx="10074775" cy="6712319"/>
          </a:xfrm>
          <a:custGeom>
            <a:avLst/>
            <a:gdLst/>
            <a:ahLst/>
            <a:cxnLst/>
            <a:rect l="l" t="t" r="r" b="b"/>
            <a:pathLst>
              <a:path w="10074775" h="6712319">
                <a:moveTo>
                  <a:pt x="0" y="0"/>
                </a:moveTo>
                <a:lnTo>
                  <a:pt x="10074775" y="0"/>
                </a:lnTo>
                <a:lnTo>
                  <a:pt x="10074775" y="6712319"/>
                </a:lnTo>
                <a:lnTo>
                  <a:pt x="0" y="67123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198595" y="714075"/>
            <a:ext cx="11890810" cy="1732196"/>
            <a:chOff x="0" y="0"/>
            <a:chExt cx="15854414" cy="2309594"/>
          </a:xfrm>
        </p:grpSpPr>
        <p:sp>
          <p:nvSpPr>
            <p:cNvPr id="6" name="TextBox 6"/>
            <p:cNvSpPr txBox="1"/>
            <p:nvPr/>
          </p:nvSpPr>
          <p:spPr>
            <a:xfrm>
              <a:off x="0" y="-19050"/>
              <a:ext cx="15854414" cy="1543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000"/>
                </a:lnSpc>
              </a:pPr>
              <a:r>
                <a:rPr lang="en-US" sz="7500" b="1">
                  <a:solidFill>
                    <a:srgbClr val="FFFFFF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KẾT LUẬN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884144"/>
              <a:ext cx="15854414" cy="425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99851" y="4167534"/>
            <a:ext cx="6424265" cy="298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Đề tài giúp củng cố kiến thức về lập trình giao diện và xử lý file.</a:t>
            </a:r>
          </a:p>
          <a:p>
            <a:pPr algn="just">
              <a:lnSpc>
                <a:spcPts val="39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Rèn luyện kỹ năng lập trình hướng sự kiện.</a:t>
            </a:r>
          </a:p>
          <a:p>
            <a:pPr algn="just">
              <a:lnSpc>
                <a:spcPts val="39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Là nền tảng tốt để phát triển ứng dụng thực tế lớn hơn.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681" r="-968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116682" y="1341982"/>
            <a:ext cx="9440585" cy="1756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194"/>
              </a:lnSpc>
              <a:spcBef>
                <a:spcPct val="0"/>
              </a:spcBef>
            </a:pPr>
            <a:r>
              <a:rPr lang="en-US" sz="10918">
                <a:solidFill>
                  <a:srgbClr val="004AAD"/>
                </a:solidFill>
                <a:latin typeface="TAN Headline"/>
                <a:ea typeface="TAN Headline"/>
                <a:cs typeface="TAN Headline"/>
                <a:sym typeface="TAN Headline"/>
              </a:rP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8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3043" y="1747267"/>
            <a:ext cx="16185914" cy="3396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27"/>
              </a:lnSpc>
              <a:spcBef>
                <a:spcPct val="0"/>
              </a:spcBef>
            </a:pPr>
            <a:r>
              <a:rPr lang="en-US" sz="40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Quản lý d</a:t>
            </a:r>
            <a:r>
              <a:rPr lang="en-US" sz="4099" b="1" u="none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anh bạ là một bài toán phổ biến, gần gũivà thực tế.</a:t>
            </a:r>
          </a:p>
          <a:p>
            <a:pPr marL="0" lvl="0" indent="0" algn="l">
              <a:lnSpc>
                <a:spcPts val="4427"/>
              </a:lnSpc>
              <a:spcBef>
                <a:spcPct val="0"/>
              </a:spcBef>
            </a:pPr>
            <a:r>
              <a:rPr lang="en-US" sz="4099" b="1" u="none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Là cơ hội thực hành kết hợp kỹ năng:</a:t>
            </a:r>
          </a:p>
          <a:p>
            <a:pPr marL="0" lvl="0" indent="0" algn="l">
              <a:lnSpc>
                <a:spcPts val="4427"/>
              </a:lnSpc>
              <a:spcBef>
                <a:spcPct val="0"/>
              </a:spcBef>
            </a:pPr>
            <a:r>
              <a:rPr lang="en-US" sz="4099" b="1" u="none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→ Giao diện người dùng (GUI),</a:t>
            </a:r>
          </a:p>
          <a:p>
            <a:pPr marL="0" lvl="0" indent="0" algn="l">
              <a:lnSpc>
                <a:spcPts val="4427"/>
              </a:lnSpc>
              <a:spcBef>
                <a:spcPct val="0"/>
              </a:spcBef>
            </a:pPr>
            <a:r>
              <a:rPr lang="en-US" sz="4099" b="1" u="none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→ Xử lý file JSON,</a:t>
            </a:r>
          </a:p>
          <a:p>
            <a:pPr algn="just">
              <a:lnSpc>
                <a:spcPts val="4427"/>
              </a:lnSpc>
              <a:spcBef>
                <a:spcPct val="0"/>
              </a:spcBef>
            </a:pPr>
            <a:r>
              <a:rPr lang="en-US" sz="4099" b="1" u="none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→ Lập trình theo sự kiện với Tkinter.</a:t>
            </a:r>
          </a:p>
          <a:p>
            <a:pPr marL="0" lvl="0" indent="0" algn="ctr">
              <a:lnSpc>
                <a:spcPts val="4427"/>
              </a:lnSpc>
              <a:spcBef>
                <a:spcPct val="0"/>
              </a:spcBef>
            </a:pPr>
            <a:endParaRPr lang="en-US" sz="4099" b="1" u="none">
              <a:solidFill>
                <a:srgbClr val="FFFFFF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25695" y="257351"/>
            <a:ext cx="8109926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9"/>
              </a:lnSpc>
              <a:spcBef>
                <a:spcPct val="0"/>
              </a:spcBef>
            </a:pPr>
            <a:r>
              <a:rPr lang="en-US" sz="60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Lý do chọn đề tài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43043" y="5181600"/>
            <a:ext cx="17201914" cy="3958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27"/>
              </a:lnSpc>
            </a:pPr>
            <a:r>
              <a:rPr lang="en-US" sz="40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Mục tiêu:</a:t>
            </a:r>
          </a:p>
          <a:p>
            <a:pPr marL="885179" lvl="1" indent="-442590" algn="just">
              <a:lnSpc>
                <a:spcPts val="4427"/>
              </a:lnSpc>
              <a:buFont typeface="Arial"/>
              <a:buChar char="•"/>
            </a:pPr>
            <a:r>
              <a:rPr lang="en-US" sz="40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Tạo ứng dụng đơn giản, trực quan, dễ dùng.</a:t>
            </a:r>
          </a:p>
          <a:p>
            <a:pPr marL="885179" lvl="1" indent="-442590" algn="just">
              <a:lnSpc>
                <a:spcPts val="4427"/>
              </a:lnSpc>
              <a:buFont typeface="Arial"/>
              <a:buChar char="•"/>
            </a:pPr>
            <a:r>
              <a:rPr lang="en-US" sz="40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Lưu trữ dữ liệu bền vững vào file contacts.json.</a:t>
            </a:r>
          </a:p>
          <a:p>
            <a:pPr marL="885179" lvl="1" indent="-442590" algn="just">
              <a:lnSpc>
                <a:spcPts val="4427"/>
              </a:lnSpc>
              <a:buFont typeface="Arial"/>
              <a:buChar char="•"/>
            </a:pPr>
            <a:r>
              <a:rPr lang="en-US" sz="40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Hỗ trợ thao tác cơ bản: Thêm – Sửa – Xoá – Tìm kiếm liên hệ.</a:t>
            </a:r>
          </a:p>
          <a:p>
            <a:pPr algn="ctr">
              <a:lnSpc>
                <a:spcPts val="4427"/>
              </a:lnSpc>
              <a:spcBef>
                <a:spcPct val="0"/>
              </a:spcBef>
            </a:pPr>
            <a:r>
              <a:rPr lang="en-US" sz="409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.</a:t>
            </a:r>
          </a:p>
          <a:p>
            <a:pPr marL="0" lvl="0" indent="0" algn="ctr">
              <a:lnSpc>
                <a:spcPts val="4427"/>
              </a:lnSpc>
              <a:spcBef>
                <a:spcPct val="0"/>
              </a:spcBef>
            </a:pPr>
            <a:endParaRPr lang="en-US" sz="4099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2743841"/>
          </a:xfrm>
          <a:prstGeom prst="rect">
            <a:avLst/>
          </a:prstGeom>
          <a:solidFill>
            <a:srgbClr val="1D3880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781371"/>
            <a:ext cx="12603313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1" dirty="0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CÁC TÍNH NĂNG YÊU CẦU</a:t>
            </a:r>
          </a:p>
        </p:txBody>
      </p:sp>
      <p:sp>
        <p:nvSpPr>
          <p:cNvPr id="4" name="AutoShape 4"/>
          <p:cNvSpPr/>
          <p:nvPr/>
        </p:nvSpPr>
        <p:spPr>
          <a:xfrm>
            <a:off x="695131" y="5810107"/>
            <a:ext cx="16897738" cy="0"/>
          </a:xfrm>
          <a:prstGeom prst="line">
            <a:avLst/>
          </a:prstGeom>
          <a:ln w="47625" cap="flat">
            <a:solidFill>
              <a:srgbClr val="1D388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-5400000">
            <a:off x="1976447" y="5786295"/>
            <a:ext cx="492875" cy="0"/>
          </a:xfrm>
          <a:prstGeom prst="line">
            <a:avLst/>
          </a:prstGeom>
          <a:ln w="47625" cap="flat">
            <a:solidFill>
              <a:srgbClr val="1D388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rot="-5400000">
            <a:off x="5341831" y="5786295"/>
            <a:ext cx="492875" cy="0"/>
          </a:xfrm>
          <a:prstGeom prst="line">
            <a:avLst/>
          </a:prstGeom>
          <a:ln w="47625" cap="flat">
            <a:solidFill>
              <a:srgbClr val="1D388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rot="-5400000">
            <a:off x="8742550" y="5786295"/>
            <a:ext cx="492875" cy="0"/>
          </a:xfrm>
          <a:prstGeom prst="line">
            <a:avLst/>
          </a:prstGeom>
          <a:ln w="47625" cap="flat">
            <a:solidFill>
              <a:srgbClr val="1D388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-5400000">
            <a:off x="12040672" y="5786295"/>
            <a:ext cx="492875" cy="0"/>
          </a:xfrm>
          <a:prstGeom prst="line">
            <a:avLst/>
          </a:prstGeom>
          <a:ln w="47625" cap="flat">
            <a:solidFill>
              <a:srgbClr val="1D388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rot="-5400000">
            <a:off x="15508653" y="5786295"/>
            <a:ext cx="492875" cy="0"/>
          </a:xfrm>
          <a:prstGeom prst="line">
            <a:avLst/>
          </a:prstGeom>
          <a:ln w="47625" cap="flat">
            <a:solidFill>
              <a:srgbClr val="1D388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349628" y="4752975"/>
            <a:ext cx="1650565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638252" y="4752975"/>
            <a:ext cx="1804084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239072" y="6426642"/>
            <a:ext cx="2698394" cy="1235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9"/>
              </a:lnSpc>
            </a:pPr>
            <a:r>
              <a:rPr lang="en-US" sz="2499" dirty="0" err="1">
                <a:latin typeface="Public Sans"/>
                <a:ea typeface="Public Sans"/>
                <a:cs typeface="Public Sans"/>
                <a:sym typeface="Public Sans"/>
              </a:rPr>
              <a:t>Tự</a:t>
            </a:r>
            <a:r>
              <a:rPr lang="en-US" sz="2499" dirty="0"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499" dirty="0" err="1">
                <a:latin typeface="Public Sans"/>
                <a:ea typeface="Public Sans"/>
                <a:cs typeface="Public Sans"/>
                <a:sym typeface="Public Sans"/>
              </a:rPr>
              <a:t>động</a:t>
            </a:r>
            <a:r>
              <a:rPr lang="en-US" sz="2499" dirty="0"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499" dirty="0" err="1">
                <a:latin typeface="Public Sans"/>
                <a:ea typeface="Public Sans"/>
                <a:cs typeface="Public Sans"/>
                <a:sym typeface="Public Sans"/>
              </a:rPr>
              <a:t>lưu</a:t>
            </a:r>
            <a:r>
              <a:rPr lang="en-US" sz="2499" dirty="0"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499" dirty="0" err="1">
                <a:latin typeface="Public Sans"/>
                <a:ea typeface="Public Sans"/>
                <a:cs typeface="Public Sans"/>
                <a:sym typeface="Public Sans"/>
              </a:rPr>
              <a:t>khi</a:t>
            </a:r>
            <a:r>
              <a:rPr lang="en-US" sz="2499" dirty="0"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499" dirty="0" err="1">
                <a:latin typeface="Public Sans"/>
                <a:ea typeface="Public Sans"/>
                <a:cs typeface="Public Sans"/>
                <a:sym typeface="Public Sans"/>
              </a:rPr>
              <a:t>có</a:t>
            </a:r>
            <a:r>
              <a:rPr lang="en-US" sz="2499" dirty="0"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499" dirty="0" err="1">
                <a:latin typeface="Public Sans"/>
                <a:ea typeface="Public Sans"/>
                <a:cs typeface="Public Sans"/>
                <a:sym typeface="Public Sans"/>
              </a:rPr>
              <a:t>thay</a:t>
            </a:r>
            <a:r>
              <a:rPr lang="en-US" sz="2499" dirty="0"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499" dirty="0" err="1">
                <a:latin typeface="Public Sans"/>
                <a:ea typeface="Public Sans"/>
                <a:cs typeface="Public Sans"/>
                <a:sym typeface="Public Sans"/>
              </a:rPr>
              <a:t>đổi</a:t>
            </a:r>
            <a:r>
              <a:rPr lang="en-US" sz="2499" dirty="0">
                <a:latin typeface="Public Sans"/>
                <a:ea typeface="Public Sans"/>
                <a:cs typeface="Public Sans"/>
                <a:sym typeface="Public Sans"/>
              </a:rPr>
              <a:t>: </a:t>
            </a:r>
            <a:r>
              <a:rPr lang="en-US" sz="2499" dirty="0" err="1">
                <a:latin typeface="Public Sans"/>
                <a:ea typeface="Public Sans"/>
                <a:cs typeface="Public Sans"/>
                <a:sym typeface="Public Sans"/>
              </a:rPr>
              <a:t>thêm</a:t>
            </a:r>
            <a:r>
              <a:rPr lang="en-US" sz="2499" dirty="0">
                <a:latin typeface="Public Sans"/>
                <a:ea typeface="Public Sans"/>
                <a:cs typeface="Public Sans"/>
                <a:sym typeface="Public Sans"/>
              </a:rPr>
              <a:t>, </a:t>
            </a:r>
            <a:r>
              <a:rPr lang="en-US" sz="2499" dirty="0" err="1">
                <a:latin typeface="Public Sans"/>
                <a:ea typeface="Public Sans"/>
                <a:cs typeface="Public Sans"/>
                <a:sym typeface="Public Sans"/>
              </a:rPr>
              <a:t>sửa</a:t>
            </a:r>
            <a:r>
              <a:rPr lang="en-US" sz="2499" dirty="0">
                <a:latin typeface="Public Sans"/>
                <a:ea typeface="Public Sans"/>
                <a:cs typeface="Public Sans"/>
                <a:sym typeface="Public Sans"/>
              </a:rPr>
              <a:t>, </a:t>
            </a:r>
            <a:r>
              <a:rPr lang="en-US" sz="2499" dirty="0" err="1">
                <a:latin typeface="Public Sans"/>
                <a:ea typeface="Public Sans"/>
                <a:cs typeface="Public Sans"/>
                <a:sym typeface="Public Sans"/>
              </a:rPr>
              <a:t>xoá</a:t>
            </a:r>
            <a:r>
              <a:rPr lang="en-US" sz="2499" dirty="0">
                <a:latin typeface="Public Sans"/>
                <a:ea typeface="Public Sans"/>
                <a:cs typeface="Public Sans"/>
                <a:sym typeface="Public Sans"/>
              </a:rPr>
              <a:t>.</a:t>
            </a:r>
            <a:endParaRPr lang="en-US" sz="2499" dirty="0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096541" y="4752975"/>
            <a:ext cx="1688944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03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639791" y="6426642"/>
            <a:ext cx="2698394" cy="791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9"/>
              </a:lnSpc>
            </a:pPr>
            <a:r>
              <a:rPr lang="vi-VN" sz="2500" dirty="0"/>
              <a:t>Bắt lỗi định dạng khi đọc file JSON</a:t>
            </a:r>
            <a:endParaRPr lang="en-US" sz="2500" dirty="0">
              <a:latin typeface="Public Sans"/>
              <a:ea typeface="Public Sans"/>
              <a:cs typeface="Public Sans"/>
              <a:sym typeface="Public Sans"/>
              <a:hlinkClick r:id="rId3" tooltip="https://docs.google.com/spreadsheets/d/1DUF2isFWsqVSYhbaACYtbgcLi_YjDqpE3GLQIVgkKQg/edit#gid=69851113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279523" y="4752975"/>
            <a:ext cx="1919223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937913" y="6426642"/>
            <a:ext cx="2698394" cy="2966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vi-VN" sz="2800" dirty="0"/>
              <a:t>Giao diện trực quan với:</a:t>
            </a:r>
          </a:p>
          <a:p>
            <a:r>
              <a:rPr lang="vi-VN" sz="2800" dirty="0"/>
              <a:t>Entry (ô nhập)</a:t>
            </a:r>
          </a:p>
          <a:p>
            <a:r>
              <a:rPr lang="vi-VN" sz="2800" dirty="0"/>
              <a:t>Button (nút bấm)</a:t>
            </a:r>
          </a:p>
          <a:p>
            <a:r>
              <a:rPr lang="vi-VN" sz="2800" dirty="0"/>
              <a:t>Treeview (bảng hiển thị)</a:t>
            </a:r>
          </a:p>
          <a:p>
            <a:pPr algn="ctr">
              <a:lnSpc>
                <a:spcPts val="3249"/>
              </a:lnSpc>
            </a:pPr>
            <a:endParaRPr lang="en-US" sz="2499" dirty="0">
              <a:latin typeface="Public Sans"/>
              <a:ea typeface="Public Sans"/>
              <a:cs typeface="Public Sans"/>
              <a:sym typeface="Public Sans"/>
              <a:hlinkClick r:id="rId3" tooltip="https://docs.google.com/spreadsheets/d/1DUF2isFWsqVSYhbaACYtbgcLi_YjDqpE3GLQIVgkKQg/edit#gid=69851113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4785884" y="4752975"/>
            <a:ext cx="1842464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405894" y="6426642"/>
            <a:ext cx="2698394" cy="1644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9"/>
              </a:lnSpc>
            </a:pPr>
            <a:r>
              <a:rPr lang="en-US" sz="2499">
                <a:latin typeface="Public Sans"/>
                <a:ea typeface="Public Sans"/>
                <a:cs typeface="Public Sans"/>
                <a:sym typeface="Public Sans"/>
              </a:rPr>
              <a:t>Tìm kiếm liên hệ theo tên (name) – không phân biệt hoa thường.</a:t>
            </a:r>
          </a:p>
        </p:txBody>
      </p:sp>
      <p:sp>
        <p:nvSpPr>
          <p:cNvPr id="25" name="Rectangle 5"/>
          <p:cNvSpPr>
            <a:spLocks noChangeArrowheads="1"/>
          </p:cNvSpPr>
          <p:nvPr/>
        </p:nvSpPr>
        <p:spPr bwMode="auto">
          <a:xfrm>
            <a:off x="1098347" y="6411241"/>
            <a:ext cx="2438400" cy="1246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vi-VN" sz="2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Đọc và ghi file JSON bằng module </a:t>
            </a:r>
            <a:r>
              <a:rPr kumimoji="0" lang="vi-VN" altLang="vi-VN" sz="2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json</a:t>
            </a:r>
            <a:r>
              <a:rPr kumimoji="0" lang="vi-VN" altLang="vi-VN" sz="2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  <a:endParaRPr kumimoji="0" lang="vi-VN" altLang="vi-VN" sz="25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927390" y="4466590"/>
            <a:ext cx="12352120" cy="8229600"/>
          </a:xfrm>
          <a:custGeom>
            <a:avLst/>
            <a:gdLst/>
            <a:ahLst/>
            <a:cxnLst/>
            <a:rect l="l" t="t" r="r" b="b"/>
            <a:pathLst>
              <a:path w="12352120" h="8229600">
                <a:moveTo>
                  <a:pt x="0" y="0"/>
                </a:moveTo>
                <a:lnTo>
                  <a:pt x="12352120" y="0"/>
                </a:lnTo>
                <a:lnTo>
                  <a:pt x="123521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46220" y="4443342"/>
            <a:ext cx="12352120" cy="8229600"/>
          </a:xfrm>
          <a:custGeom>
            <a:avLst/>
            <a:gdLst/>
            <a:ahLst/>
            <a:cxnLst/>
            <a:rect l="l" t="t" r="r" b="b"/>
            <a:pathLst>
              <a:path w="12352120" h="8229600">
                <a:moveTo>
                  <a:pt x="0" y="0"/>
                </a:moveTo>
                <a:lnTo>
                  <a:pt x="12352120" y="0"/>
                </a:lnTo>
                <a:lnTo>
                  <a:pt x="123521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318462"/>
            <a:ext cx="6650635" cy="3938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4"/>
              </a:lnSpc>
            </a:pPr>
            <a:r>
              <a:rPr lang="en-US" sz="3441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Đầu vào:</a:t>
            </a:r>
          </a:p>
          <a:p>
            <a:pPr marL="743123" lvl="1" indent="-371561" algn="l">
              <a:lnSpc>
                <a:spcPts val="4474"/>
              </a:lnSpc>
              <a:buFont typeface="Arial"/>
              <a:buChar char="•"/>
            </a:pPr>
            <a:r>
              <a:rPr lang="en-US" sz="3441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Người dùng nhập thông tin liên hệ:</a:t>
            </a:r>
          </a:p>
          <a:p>
            <a:pPr marL="1486245" lvl="2" indent="-495415" algn="l">
              <a:lnSpc>
                <a:spcPts val="4474"/>
              </a:lnSpc>
              <a:buFont typeface="Arial"/>
              <a:buChar char="⚬"/>
            </a:pPr>
            <a:r>
              <a:rPr lang="en-US" sz="3441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Họ tên (name)</a:t>
            </a:r>
          </a:p>
          <a:p>
            <a:pPr marL="1486245" lvl="2" indent="-495415" algn="l">
              <a:lnSpc>
                <a:spcPts val="4474"/>
              </a:lnSpc>
              <a:buFont typeface="Arial"/>
              <a:buChar char="⚬"/>
            </a:pPr>
            <a:r>
              <a:rPr lang="en-US" sz="3441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Số điện thoại (phone)</a:t>
            </a:r>
          </a:p>
          <a:p>
            <a:pPr marL="1486245" lvl="2" indent="-495415" algn="l">
              <a:lnSpc>
                <a:spcPts val="4474"/>
              </a:lnSpc>
              <a:buFont typeface="Arial"/>
              <a:buChar char="⚬"/>
            </a:pPr>
            <a:r>
              <a:rPr lang="en-US" sz="3441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Email</a:t>
            </a:r>
          </a:p>
          <a:p>
            <a:pPr algn="l">
              <a:lnSpc>
                <a:spcPts val="4474"/>
              </a:lnSpc>
            </a:pPr>
            <a:endParaRPr lang="en-US" sz="3441" b="1">
              <a:solidFill>
                <a:srgbClr val="000000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144000" y="318462"/>
            <a:ext cx="6650635" cy="3938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4"/>
              </a:lnSpc>
            </a:pPr>
            <a:r>
              <a:rPr lang="en-US" sz="3441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Đầu ra:</a:t>
            </a:r>
          </a:p>
          <a:p>
            <a:pPr marL="743123" lvl="1" indent="-371561" algn="l">
              <a:lnSpc>
                <a:spcPts val="4474"/>
              </a:lnSpc>
              <a:buFont typeface="Arial"/>
              <a:buChar char="•"/>
            </a:pPr>
            <a:r>
              <a:rPr lang="en-US" sz="3441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Bảng hiển thị danh sách liên hệ sử dụng Treeview.</a:t>
            </a:r>
          </a:p>
          <a:p>
            <a:pPr marL="743123" lvl="1" indent="-371561" algn="l">
              <a:lnSpc>
                <a:spcPts val="4474"/>
              </a:lnSpc>
              <a:buFont typeface="Arial"/>
              <a:buChar char="•"/>
            </a:pPr>
            <a:r>
              <a:rPr lang="en-US" sz="3441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Dữ liệu được lưu trữ vào file contacts.json dưới dạng JSON.</a:t>
            </a:r>
          </a:p>
          <a:p>
            <a:pPr algn="l">
              <a:lnSpc>
                <a:spcPts val="4474"/>
              </a:lnSpc>
            </a:pPr>
            <a:endParaRPr lang="en-US" sz="3441" b="1">
              <a:solidFill>
                <a:srgbClr val="000000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914439" y="0"/>
            <a:ext cx="1108469" cy="915873"/>
          </a:xfrm>
          <a:prstGeom prst="rect">
            <a:avLst/>
          </a:prstGeom>
        </p:spPr>
      </p:pic>
      <p:sp>
        <p:nvSpPr>
          <p:cNvPr id="7" name="Freeform 7"/>
          <p:cNvSpPr/>
          <p:nvPr/>
        </p:nvSpPr>
        <p:spPr>
          <a:xfrm>
            <a:off x="10802635" y="204547"/>
            <a:ext cx="706152" cy="711326"/>
          </a:xfrm>
          <a:custGeom>
            <a:avLst/>
            <a:gdLst/>
            <a:ahLst/>
            <a:cxnLst/>
            <a:rect l="l" t="t" r="r" b="b"/>
            <a:pathLst>
              <a:path w="706152" h="711326">
                <a:moveTo>
                  <a:pt x="0" y="0"/>
                </a:moveTo>
                <a:lnTo>
                  <a:pt x="706152" y="0"/>
                </a:lnTo>
                <a:lnTo>
                  <a:pt x="706152" y="711326"/>
                </a:lnTo>
                <a:lnTo>
                  <a:pt x="0" y="7113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3625" y="-846600"/>
            <a:ext cx="18455251" cy="3440841"/>
            <a:chOff x="0" y="0"/>
            <a:chExt cx="12787400" cy="23841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787400" cy="2384114"/>
            </a:xfrm>
            <a:custGeom>
              <a:avLst/>
              <a:gdLst/>
              <a:ahLst/>
              <a:cxnLst/>
              <a:rect l="l" t="t" r="r" b="b"/>
              <a:pathLst>
                <a:path w="12787400" h="2384114">
                  <a:moveTo>
                    <a:pt x="12662939" y="2384113"/>
                  </a:moveTo>
                  <a:lnTo>
                    <a:pt x="124460" y="2384113"/>
                  </a:lnTo>
                  <a:cubicBezTo>
                    <a:pt x="55880" y="2384113"/>
                    <a:pt x="0" y="2328233"/>
                    <a:pt x="0" y="225965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2662940" y="0"/>
                  </a:lnTo>
                  <a:cubicBezTo>
                    <a:pt x="12731520" y="0"/>
                    <a:pt x="12787400" y="55880"/>
                    <a:pt x="12787400" y="124460"/>
                  </a:cubicBezTo>
                  <a:lnTo>
                    <a:pt x="12787400" y="2259654"/>
                  </a:lnTo>
                  <a:cubicBezTo>
                    <a:pt x="12787400" y="2328233"/>
                    <a:pt x="12731520" y="2384114"/>
                    <a:pt x="12662940" y="2384114"/>
                  </a:cubicBezTo>
                  <a:close/>
                </a:path>
              </a:pathLst>
            </a:custGeom>
            <a:solidFill>
              <a:srgbClr val="1D3880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154524" y="154242"/>
            <a:ext cx="14726280" cy="344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PHƯƠNG PHÁP THỰC HIỆN</a:t>
            </a:r>
          </a:p>
          <a:p>
            <a:pPr algn="ctr">
              <a:lnSpc>
                <a:spcPts val="9000"/>
              </a:lnSpc>
            </a:pPr>
            <a:endParaRPr lang="en-US" sz="7500" b="1">
              <a:solidFill>
                <a:srgbClr val="FFFFFF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  <a:p>
            <a:pPr algn="ctr">
              <a:lnSpc>
                <a:spcPts val="9000"/>
              </a:lnSpc>
            </a:pPr>
            <a:endParaRPr lang="en-US" sz="7500" b="1">
              <a:solidFill>
                <a:srgbClr val="FFFFFF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4558981"/>
            <a:ext cx="5154638" cy="3984920"/>
            <a:chOff x="0" y="0"/>
            <a:chExt cx="6872850" cy="5313226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6872850" cy="10110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970"/>
                </a:lnSpc>
                <a:spcBef>
                  <a:spcPct val="0"/>
                </a:spcBef>
              </a:pPr>
              <a:r>
                <a:rPr lang="en-US" sz="4975" b="1">
                  <a:solidFill>
                    <a:srgbClr val="00000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bước 1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155031"/>
              <a:ext cx="6872850" cy="4160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593"/>
                </a:lnSpc>
              </a:pPr>
              <a:r>
                <a:rPr lang="en-US" sz="2764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Thiết kế giao diện bằng Tkinter</a:t>
              </a:r>
            </a:p>
            <a:p>
              <a:pPr algn="just">
                <a:lnSpc>
                  <a:spcPts val="3593"/>
                </a:lnSpc>
              </a:pPr>
              <a:r>
                <a:rPr lang="en-US" sz="2764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Entry: Nhập tên, sđt, email</a:t>
              </a:r>
            </a:p>
            <a:p>
              <a:pPr algn="just">
                <a:lnSpc>
                  <a:spcPts val="3593"/>
                </a:lnSpc>
              </a:pPr>
              <a:r>
                <a:rPr lang="en-US" sz="2764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Button: Thêm – Sửa – Xoá – Tìm kiếm</a:t>
              </a:r>
            </a:p>
            <a:p>
              <a:pPr algn="just">
                <a:lnSpc>
                  <a:spcPts val="3593"/>
                </a:lnSpc>
              </a:pPr>
              <a:r>
                <a:rPr lang="en-US" sz="2764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Treeview: Hiển thị danh sách liên hệ</a:t>
              </a:r>
            </a:p>
            <a:p>
              <a:pPr algn="just">
                <a:lnSpc>
                  <a:spcPts val="3593"/>
                </a:lnSpc>
              </a:pPr>
              <a:endParaRPr lang="en-US" sz="2764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756018" y="4558981"/>
            <a:ext cx="5154638" cy="2641895"/>
            <a:chOff x="0" y="0"/>
            <a:chExt cx="6872850" cy="3522526"/>
          </a:xfrm>
        </p:grpSpPr>
        <p:sp>
          <p:nvSpPr>
            <p:cNvPr id="9" name="TextBox 9"/>
            <p:cNvSpPr txBox="1"/>
            <p:nvPr/>
          </p:nvSpPr>
          <p:spPr>
            <a:xfrm>
              <a:off x="0" y="0"/>
              <a:ext cx="6872850" cy="10110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970"/>
                </a:lnSpc>
                <a:spcBef>
                  <a:spcPct val="0"/>
                </a:spcBef>
              </a:pPr>
              <a:r>
                <a:rPr lang="en-US" sz="4975" b="1">
                  <a:solidFill>
                    <a:srgbClr val="00000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bước 2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155031"/>
              <a:ext cx="6872850" cy="23693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593"/>
                </a:lnSpc>
              </a:pPr>
              <a:r>
                <a:rPr lang="en-US" sz="2764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Lưu thông tin liên hệ dạng dictionary</a:t>
              </a:r>
            </a:p>
            <a:p>
              <a:pPr algn="just">
                <a:lnSpc>
                  <a:spcPts val="3593"/>
                </a:lnSpc>
              </a:pPr>
              <a:r>
                <a:rPr lang="en-US" sz="2764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Quản lý bằng danh sách Python: contacts = []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729145" y="4558981"/>
            <a:ext cx="5154638" cy="3984920"/>
            <a:chOff x="0" y="0"/>
            <a:chExt cx="6872850" cy="531322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0"/>
              <a:ext cx="6872850" cy="10110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970"/>
                </a:lnSpc>
                <a:spcBef>
                  <a:spcPct val="0"/>
                </a:spcBef>
              </a:pPr>
              <a:r>
                <a:rPr lang="en-US" sz="4975" b="1">
                  <a:solidFill>
                    <a:srgbClr val="00000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bước 3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155031"/>
              <a:ext cx="6872850" cy="4160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593"/>
                </a:lnSpc>
              </a:pPr>
              <a:r>
                <a:rPr lang="en-US" sz="2764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Lưu dữ liệu vào contacts.json bằng json.dump()</a:t>
              </a:r>
            </a:p>
            <a:p>
              <a:pPr algn="just">
                <a:lnSpc>
                  <a:spcPts val="3593"/>
                </a:lnSpc>
              </a:pPr>
              <a:r>
                <a:rPr lang="en-US" sz="2764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Đọc file bằng json.load() khi khởi động</a:t>
              </a:r>
            </a:p>
            <a:p>
              <a:pPr algn="just">
                <a:lnSpc>
                  <a:spcPts val="3593"/>
                </a:lnSpc>
              </a:pPr>
              <a:r>
                <a:rPr lang="en-US" sz="2764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Bắt lỗi JSONDecodeError nếu file lỗi</a:t>
              </a:r>
            </a:p>
            <a:p>
              <a:pPr algn="just">
                <a:lnSpc>
                  <a:spcPts val="3593"/>
                </a:lnSpc>
              </a:pPr>
              <a:endParaRPr lang="en-US" sz="2764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9327714" cy="10287000"/>
          </a:xfrm>
          <a:prstGeom prst="rect">
            <a:avLst/>
          </a:prstGeom>
          <a:solidFill>
            <a:srgbClr val="1D3880"/>
          </a:solidFill>
        </p:spPr>
      </p:sp>
      <p:sp>
        <p:nvSpPr>
          <p:cNvPr id="3" name="Freeform 3"/>
          <p:cNvSpPr/>
          <p:nvPr/>
        </p:nvSpPr>
        <p:spPr>
          <a:xfrm>
            <a:off x="4663857" y="2028547"/>
            <a:ext cx="9121313" cy="7992981"/>
          </a:xfrm>
          <a:custGeom>
            <a:avLst/>
            <a:gdLst/>
            <a:ahLst/>
            <a:cxnLst/>
            <a:rect l="l" t="t" r="r" b="b"/>
            <a:pathLst>
              <a:path w="9121313" h="7992981">
                <a:moveTo>
                  <a:pt x="0" y="0"/>
                </a:moveTo>
                <a:lnTo>
                  <a:pt x="9121313" y="0"/>
                </a:lnTo>
                <a:lnTo>
                  <a:pt x="9121313" y="7992981"/>
                </a:lnTo>
                <a:lnTo>
                  <a:pt x="0" y="7992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69" b="-13704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311659" y="333375"/>
            <a:ext cx="14947641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SƠ ĐỒ KHỐI</a:t>
            </a:r>
            <a:r>
              <a:rPr lang="en-US" sz="9000" b="1">
                <a:solidFill>
                  <a:srgbClr val="D4D4D4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</a:t>
            </a:r>
            <a:r>
              <a:rPr lang="en-US" sz="9000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HOẠT ĐỘNG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588865" y="3162514"/>
            <a:ext cx="8454477" cy="5584370"/>
          </a:xfrm>
          <a:custGeom>
            <a:avLst/>
            <a:gdLst/>
            <a:ahLst/>
            <a:cxnLst/>
            <a:rect l="l" t="t" r="r" b="b"/>
            <a:pathLst>
              <a:path w="8454477" h="5584370">
                <a:moveTo>
                  <a:pt x="0" y="0"/>
                </a:moveTo>
                <a:lnTo>
                  <a:pt x="8454476" y="0"/>
                </a:lnTo>
                <a:lnTo>
                  <a:pt x="8454476" y="5584370"/>
                </a:lnTo>
                <a:lnTo>
                  <a:pt x="0" y="5584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0"/>
            <a:ext cx="9327714" cy="10287000"/>
          </a:xfrm>
          <a:prstGeom prst="rect">
            <a:avLst/>
          </a:prstGeom>
          <a:solidFill>
            <a:srgbClr val="1D3880"/>
          </a:solidFill>
        </p:spPr>
      </p:sp>
      <p:sp>
        <p:nvSpPr>
          <p:cNvPr id="4" name="TextBox 4"/>
          <p:cNvSpPr txBox="1"/>
          <p:nvPr/>
        </p:nvSpPr>
        <p:spPr>
          <a:xfrm>
            <a:off x="631160" y="247650"/>
            <a:ext cx="8957705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119"/>
              </a:lnSpc>
              <a:spcBef>
                <a:spcPct val="0"/>
              </a:spcBef>
            </a:pPr>
            <a:r>
              <a:rPr lang="en-US" sz="5099" b="1" spc="45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GIAO</a:t>
            </a:r>
            <a:r>
              <a:rPr lang="en-US" sz="5099" b="1" u="none" spc="45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DIỆN ỨNG DỤNG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65688" y="4229714"/>
            <a:ext cx="8263374" cy="3440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92"/>
              </a:lnSpc>
            </a:pPr>
            <a:r>
              <a:rPr lang="en-US" sz="3244" b="1" spc="29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GỒM CÁC THÀNH PHẦN CHÍNH:</a:t>
            </a:r>
          </a:p>
          <a:p>
            <a:pPr marL="700386" lvl="1" indent="-350193" algn="l">
              <a:lnSpc>
                <a:spcPts val="3892"/>
              </a:lnSpc>
              <a:buFont typeface="Arial"/>
              <a:buChar char="•"/>
            </a:pPr>
            <a:r>
              <a:rPr lang="en-US" sz="3244" b="1" spc="29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3 ô nhập: Họ tên, SĐT, Email</a:t>
            </a:r>
          </a:p>
          <a:p>
            <a:pPr marL="700386" lvl="1" indent="-350193" algn="l">
              <a:lnSpc>
                <a:spcPts val="3892"/>
              </a:lnSpc>
              <a:buFont typeface="Arial"/>
              <a:buChar char="•"/>
            </a:pPr>
            <a:r>
              <a:rPr lang="en-US" sz="3244" b="1" spc="29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Các nút chức năng: Thêm, Sửa, Xoá, Tìm kiếm</a:t>
            </a:r>
          </a:p>
          <a:p>
            <a:pPr marL="700386" lvl="1" indent="-350193" algn="l">
              <a:lnSpc>
                <a:spcPts val="3892"/>
              </a:lnSpc>
              <a:buFont typeface="Arial"/>
              <a:buChar char="•"/>
            </a:pPr>
            <a:r>
              <a:rPr lang="en-US" sz="3244" b="1" spc="29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Bảng Treeview hiển thị danh sách liên hệ</a:t>
            </a:r>
          </a:p>
          <a:p>
            <a:pPr marL="0" lvl="0" indent="0" algn="l">
              <a:lnSpc>
                <a:spcPts val="3892"/>
              </a:lnSpc>
              <a:spcBef>
                <a:spcPct val="0"/>
              </a:spcBef>
            </a:pPr>
            <a:endParaRPr lang="en-US" sz="3244" b="1" spc="29">
              <a:solidFill>
                <a:srgbClr val="FFFFFF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2152216"/>
            <a:ext cx="18552876" cy="10287000"/>
          </a:xfrm>
          <a:prstGeom prst="rect">
            <a:avLst/>
          </a:prstGeom>
          <a:solidFill>
            <a:srgbClr val="1D3880"/>
          </a:solidFill>
        </p:spPr>
      </p:sp>
      <p:sp>
        <p:nvSpPr>
          <p:cNvPr id="3" name="TextBox 3"/>
          <p:cNvSpPr txBox="1"/>
          <p:nvPr/>
        </p:nvSpPr>
        <p:spPr>
          <a:xfrm>
            <a:off x="309192" y="372792"/>
            <a:ext cx="13783040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30"/>
              </a:lnSpc>
            </a:pPr>
            <a:r>
              <a:rPr lang="en-US" sz="6525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MỘT SỐ MÃ NGUỒN TIÊU BIỂU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41105" y="4166905"/>
            <a:ext cx="5417926" cy="3969904"/>
            <a:chOff x="0" y="0"/>
            <a:chExt cx="7223901" cy="5293206"/>
          </a:xfrm>
        </p:grpSpPr>
        <p:sp>
          <p:nvSpPr>
            <p:cNvPr id="5" name="AutoShape 5"/>
            <p:cNvSpPr/>
            <p:nvPr/>
          </p:nvSpPr>
          <p:spPr>
            <a:xfrm>
              <a:off x="0" y="1392145"/>
              <a:ext cx="6776411" cy="0"/>
            </a:xfrm>
            <a:prstGeom prst="line">
              <a:avLst/>
            </a:prstGeom>
            <a:ln w="68145" cap="flat">
              <a:solidFill>
                <a:srgbClr val="1D388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238866" y="1802441"/>
              <a:ext cx="6537545" cy="34285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83"/>
                </a:lnSpc>
              </a:pPr>
              <a:r>
                <a:rPr lang="en-US" sz="2602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try:</a:t>
              </a:r>
            </a:p>
            <a:p>
              <a:pPr algn="l">
                <a:lnSpc>
                  <a:spcPts val="3383"/>
                </a:lnSpc>
              </a:pPr>
              <a:r>
                <a:rPr lang="en-US" sz="2602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   with open("contacts.json", "r") as f:</a:t>
              </a:r>
            </a:p>
            <a:p>
              <a:pPr algn="l">
                <a:lnSpc>
                  <a:spcPts val="3383"/>
                </a:lnSpc>
              </a:pPr>
              <a:r>
                <a:rPr lang="en-US" sz="2602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       contacts = json.load(f)</a:t>
              </a:r>
            </a:p>
            <a:p>
              <a:pPr algn="l">
                <a:lnSpc>
                  <a:spcPts val="3383"/>
                </a:lnSpc>
              </a:pPr>
              <a:r>
                <a:rPr lang="en-US" sz="2602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except json.JSONDecodeError:</a:t>
              </a:r>
            </a:p>
            <a:p>
              <a:pPr algn="l">
                <a:lnSpc>
                  <a:spcPts val="3383"/>
                </a:lnSpc>
              </a:pPr>
              <a:r>
                <a:rPr lang="en-US" sz="2602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   contacts = []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38866" y="-9525"/>
              <a:ext cx="6985035" cy="9908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794"/>
                </a:lnSpc>
                <a:spcBef>
                  <a:spcPct val="0"/>
                </a:spcBef>
              </a:pPr>
              <a:r>
                <a:rPr lang="en-US" sz="4829" b="1">
                  <a:solidFill>
                    <a:srgbClr val="FFFFFF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Đọc</a:t>
              </a:r>
              <a:r>
                <a:rPr lang="en-US" sz="4829" b="1" u="none">
                  <a:solidFill>
                    <a:srgbClr val="FFFFFF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 file JSON: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687776" y="4166905"/>
            <a:ext cx="5448996" cy="3783260"/>
            <a:chOff x="0" y="0"/>
            <a:chExt cx="7265328" cy="5044347"/>
          </a:xfrm>
        </p:grpSpPr>
        <p:sp>
          <p:nvSpPr>
            <p:cNvPr id="9" name="AutoShape 9"/>
            <p:cNvSpPr/>
            <p:nvPr/>
          </p:nvSpPr>
          <p:spPr>
            <a:xfrm>
              <a:off x="0" y="1406239"/>
              <a:ext cx="7265328" cy="0"/>
            </a:xfrm>
            <a:prstGeom prst="line">
              <a:avLst/>
            </a:prstGeom>
            <a:ln w="73061" cap="flat">
              <a:solidFill>
                <a:srgbClr val="1D388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335669" y="1935236"/>
              <a:ext cx="6311437" cy="30594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27"/>
                </a:lnSpc>
              </a:pPr>
              <a:r>
                <a:rPr lang="en-US" sz="279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with open("contacts.json", "w") as f:</a:t>
              </a:r>
            </a:p>
            <a:p>
              <a:pPr algn="l">
                <a:lnSpc>
                  <a:spcPts val="3627"/>
                </a:lnSpc>
              </a:pPr>
              <a:r>
                <a:rPr lang="en-US" sz="279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   json.dump(contacts, f, indent=4)</a:t>
              </a:r>
            </a:p>
            <a:p>
              <a:pPr algn="l">
                <a:lnSpc>
                  <a:spcPts val="3627"/>
                </a:lnSpc>
              </a:pPr>
              <a:endParaRPr lang="en-US" sz="279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35669" y="-9525"/>
              <a:ext cx="6929660" cy="10616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213"/>
                </a:lnSpc>
                <a:spcBef>
                  <a:spcPct val="0"/>
                </a:spcBef>
              </a:pPr>
              <a:r>
                <a:rPr lang="en-US" sz="5177" b="1">
                  <a:solidFill>
                    <a:srgbClr val="FFFFFF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G</a:t>
              </a:r>
              <a:r>
                <a:rPr lang="en-US" sz="5177" b="1" u="none">
                  <a:solidFill>
                    <a:srgbClr val="FFFFFF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hi file JSON: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136773" y="4066243"/>
            <a:ext cx="5774761" cy="4357871"/>
            <a:chOff x="0" y="0"/>
            <a:chExt cx="7699681" cy="5810495"/>
          </a:xfrm>
        </p:grpSpPr>
        <p:sp>
          <p:nvSpPr>
            <p:cNvPr id="13" name="AutoShape 13"/>
            <p:cNvSpPr/>
            <p:nvPr/>
          </p:nvSpPr>
          <p:spPr>
            <a:xfrm>
              <a:off x="0" y="2605291"/>
              <a:ext cx="7699681" cy="0"/>
            </a:xfrm>
            <a:prstGeom prst="line">
              <a:avLst/>
            </a:prstGeom>
            <a:ln w="77429" cap="flat">
              <a:solidFill>
                <a:srgbClr val="1D388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355736" y="3168191"/>
              <a:ext cx="6688761" cy="2589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44"/>
                </a:lnSpc>
              </a:pPr>
              <a:r>
                <a:rPr lang="en-US" sz="2956" b="1">
                  <a:solidFill>
                    <a:srgbClr val="FFFFFF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result = [c for c in contacts if search.lower() in c["name"].lower()]</a:t>
              </a:r>
            </a:p>
            <a:p>
              <a:pPr algn="l">
                <a:lnSpc>
                  <a:spcPts val="3844"/>
                </a:lnSpc>
              </a:pPr>
              <a:endParaRPr lang="en-US" sz="2956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55736" y="0"/>
              <a:ext cx="7343944" cy="22299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584"/>
                </a:lnSpc>
                <a:spcBef>
                  <a:spcPct val="0"/>
                </a:spcBef>
              </a:pPr>
              <a:r>
                <a:rPr lang="en-US" sz="5487" b="1">
                  <a:solidFill>
                    <a:srgbClr val="FFFFFF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Tìm</a:t>
              </a:r>
              <a:r>
                <a:rPr lang="en-US" sz="5487" b="1" u="none">
                  <a:solidFill>
                    <a:srgbClr val="FFFFFF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 kiếm theo tên: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2743841"/>
          </a:xfrm>
          <a:prstGeom prst="rect">
            <a:avLst/>
          </a:prstGeom>
          <a:solidFill>
            <a:srgbClr val="1D3880"/>
          </a:solid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2743841"/>
          </a:xfrm>
          <a:custGeom>
            <a:avLst/>
            <a:gdLst/>
            <a:ahLst/>
            <a:cxnLst/>
            <a:rect l="l" t="t" r="r" b="b"/>
            <a:pathLst>
              <a:path w="18288000" h="2743841">
                <a:moveTo>
                  <a:pt x="0" y="0"/>
                </a:moveTo>
                <a:lnTo>
                  <a:pt x="18288000" y="0"/>
                </a:lnTo>
                <a:lnTo>
                  <a:pt x="18288000" y="2743841"/>
                </a:lnTo>
                <a:lnTo>
                  <a:pt x="0" y="27438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t="-172447" b="-172447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864856" y="4772172"/>
            <a:ext cx="8423144" cy="5514828"/>
          </a:xfrm>
          <a:custGeom>
            <a:avLst/>
            <a:gdLst/>
            <a:ahLst/>
            <a:cxnLst/>
            <a:rect l="l" t="t" r="r" b="b"/>
            <a:pathLst>
              <a:path w="8423144" h="5514828">
                <a:moveTo>
                  <a:pt x="0" y="0"/>
                </a:moveTo>
                <a:lnTo>
                  <a:pt x="8423144" y="0"/>
                </a:lnTo>
                <a:lnTo>
                  <a:pt x="8423144" y="5514828"/>
                </a:lnTo>
                <a:lnTo>
                  <a:pt x="0" y="55148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781371"/>
            <a:ext cx="11516993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KẾT QUẢ ĐẠT ĐƯỢC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16990" y="3771180"/>
            <a:ext cx="6144142" cy="5232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203"/>
              </a:lnSpc>
              <a:spcBef>
                <a:spcPct val="0"/>
              </a:spcBef>
            </a:pPr>
            <a:r>
              <a:rPr lang="en-US" sz="4002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Ứng dụng hoạt động đầy đủ các chức năng cơ bản.</a:t>
            </a:r>
          </a:p>
          <a:p>
            <a:pPr algn="just">
              <a:lnSpc>
                <a:spcPts val="5203"/>
              </a:lnSpc>
              <a:spcBef>
                <a:spcPct val="0"/>
              </a:spcBef>
            </a:pPr>
            <a:r>
              <a:rPr lang="en-US" sz="4002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Dữ liệu được lưu an toàn vào file JSON.</a:t>
            </a:r>
          </a:p>
          <a:p>
            <a:pPr algn="just">
              <a:lnSpc>
                <a:spcPts val="5203"/>
              </a:lnSpc>
              <a:spcBef>
                <a:spcPct val="0"/>
              </a:spcBef>
            </a:pPr>
            <a:r>
              <a:rPr lang="en-US" sz="4002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Giao diện đơn giản, dễ thao tác.</a:t>
            </a:r>
          </a:p>
          <a:p>
            <a:pPr algn="just">
              <a:lnSpc>
                <a:spcPts val="5203"/>
              </a:lnSpc>
              <a:spcBef>
                <a:spcPct val="0"/>
              </a:spcBef>
            </a:pPr>
            <a:r>
              <a:rPr lang="en-US" sz="4002" b="1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Bắt được lỗi khi định dạng file JSON sai.</a:t>
            </a:r>
          </a:p>
        </p:txBody>
      </p:sp>
      <p:sp>
        <p:nvSpPr>
          <p:cNvPr id="7" name="Freeform 7"/>
          <p:cNvSpPr/>
          <p:nvPr/>
        </p:nvSpPr>
        <p:spPr>
          <a:xfrm>
            <a:off x="16871593" y="2880389"/>
            <a:ext cx="1281857" cy="1274865"/>
          </a:xfrm>
          <a:custGeom>
            <a:avLst/>
            <a:gdLst/>
            <a:ahLst/>
            <a:cxnLst/>
            <a:rect l="l" t="t" r="r" b="b"/>
            <a:pathLst>
              <a:path w="1281857" h="1274865">
                <a:moveTo>
                  <a:pt x="0" y="0"/>
                </a:moveTo>
                <a:lnTo>
                  <a:pt x="1281857" y="0"/>
                </a:lnTo>
                <a:lnTo>
                  <a:pt x="1281857" y="1274865"/>
                </a:lnTo>
                <a:lnTo>
                  <a:pt x="0" y="12748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607</Words>
  <Application>Microsoft Office PowerPoint</Application>
  <PresentationFormat>Custom</PresentationFormat>
  <Paragraphs>87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Public Sans</vt:lpstr>
      <vt:lpstr>Public Sans Bold</vt:lpstr>
      <vt:lpstr>Calibri</vt:lpstr>
      <vt:lpstr>Arial Unicode MS</vt:lpstr>
      <vt:lpstr>TAN Headline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Xanh dương và Đen Đơn giản và Chuyên nghiệp Đề xuất Bán hàng Bản thuyết trình Bán hàng</dc:title>
  <dc:creator>thành</dc:creator>
  <cp:lastModifiedBy>thành</cp:lastModifiedBy>
  <cp:revision>3</cp:revision>
  <dcterms:created xsi:type="dcterms:W3CDTF">2006-08-16T00:00:00Z</dcterms:created>
  <dcterms:modified xsi:type="dcterms:W3CDTF">2025-06-06T13:28:16Z</dcterms:modified>
  <dc:identifier>DAGplLY8Mrg</dc:identifier>
</cp:coreProperties>
</file>

<file path=docProps/thumbnail.jpeg>
</file>